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sldIdLst>
    <p:sldId id="256" r:id="rId2"/>
    <p:sldId id="277" r:id="rId3"/>
    <p:sldId id="264" r:id="rId4"/>
    <p:sldId id="278" r:id="rId5"/>
    <p:sldId id="279" r:id="rId6"/>
    <p:sldId id="286" r:id="rId7"/>
    <p:sldId id="287" r:id="rId8"/>
    <p:sldId id="282" r:id="rId9"/>
    <p:sldId id="283" r:id="rId10"/>
    <p:sldId id="284" r:id="rId11"/>
    <p:sldId id="274" r:id="rId12"/>
    <p:sldId id="275" r:id="rId13"/>
    <p:sldId id="276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296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 smtClean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 smtClean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87C3A8-C204-4299-8C86-D2D6A5A618DF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5AC95D-5E17-4CB7-9DC6-6518F802F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maria.kourouni1207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25596"/>
            <a:ext cx="4183293" cy="3086100"/>
          </a:xfrm>
        </p:spPr>
        <p:txBody>
          <a:bodyPr>
            <a:noAutofit/>
          </a:bodyPr>
          <a:lstStyle/>
          <a:p>
            <a:pPr algn="l"/>
            <a:r>
              <a:rPr lang="el-GR" sz="3000" b="1" dirty="0"/>
              <a:t> </a:t>
            </a:r>
            <a:endParaRPr lang="en-US" sz="3000" dirty="0"/>
          </a:p>
          <a:p>
            <a:pPr algn="l"/>
            <a:r>
              <a:rPr lang="el-GR" sz="1600" b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Ομάδα:</a:t>
            </a:r>
            <a:endParaRPr lang="en-US" sz="1600" cap="none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l-GR" sz="20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Μαρία </a:t>
            </a:r>
            <a:r>
              <a:rPr lang="el-GR" sz="20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Κουρούνη</a:t>
            </a:r>
            <a:r>
              <a:rPr lang="en-US" sz="20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br>
              <a:rPr lang="en-US" sz="20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Development, IT Analysis &amp; Design</a:t>
            </a:r>
            <a:b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e-mail: </a:t>
            </a: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maria.kourouni1207@gmail.com</a:t>
            </a:r>
            <a:r>
              <a:rPr lang="en-US" sz="12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12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Linked-in: Maria </a:t>
            </a:r>
            <a:r>
              <a:rPr lang="en-US" sz="1200" b="1" i="1" cap="none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Kourouni</a:t>
            </a:r>
            <a:endParaRPr lang="en-US" sz="1200" i="1" cap="none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l-GR" sz="20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Λάμπης Παυλίδης</a:t>
            </a:r>
            <a:r>
              <a:rPr lang="el-GR" sz="3000" dirty="0" smtClean="0"/>
              <a:t>,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 Development</a:t>
            </a:r>
            <a:b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b="1" i="1" cap="none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e-mail:labistmif@Hotmail.com</a:t>
            </a:r>
            <a:r>
              <a:rPr lang="en-US" sz="12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1200" b="1" i="1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Linked-in: </a:t>
            </a:r>
            <a:r>
              <a:rPr lang="en-US" sz="1200" b="1" i="1" cap="none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Evlampios</a:t>
            </a:r>
            <a:r>
              <a:rPr lang="en-US" sz="1200" b="1" i="1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Pavlidis</a:t>
            </a:r>
            <a:endParaRPr lang="en-US" sz="3000" dirty="0" smtClean="0"/>
          </a:p>
          <a:p>
            <a:pPr algn="l"/>
            <a:r>
              <a:rPr lang="el-GR" sz="3000" dirty="0" smtClean="0"/>
              <a:t/>
            </a:r>
            <a:br>
              <a:rPr lang="el-GR" sz="3000" dirty="0" smtClean="0"/>
            </a:br>
            <a:endParaRPr lang="el-GR" sz="3000" dirty="0" smtClean="0"/>
          </a:p>
          <a:p>
            <a:pPr algn="l"/>
            <a:endParaRPr 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183293" y="789477"/>
            <a:ext cx="5938850" cy="1000636"/>
            <a:chOff x="2820837" y="1580985"/>
            <a:chExt cx="5938850" cy="1000636"/>
          </a:xfrm>
        </p:grpSpPr>
        <p:pic>
          <p:nvPicPr>
            <p:cNvPr id="4" name="Picture 3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5" y="1580985"/>
              <a:ext cx="4723572" cy="1000636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837" y="1580985"/>
              <a:ext cx="1215277" cy="1000636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937053" y="1903839"/>
            <a:ext cx="7205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 smtClean="0"/>
              <a:t>Το ταξίδι στην Ελλάδα όπως το ονειρευόμαστε…. </a:t>
            </a:r>
            <a:br>
              <a:rPr lang="el-GR" sz="2400" b="1" i="1" dirty="0" smtClean="0"/>
            </a:br>
            <a:r>
              <a:rPr lang="el-GR" sz="2400" b="1" i="1" dirty="0" smtClean="0"/>
              <a:t>όλες τις εποχές του χρόνου</a:t>
            </a:r>
            <a:endParaRPr lang="el-GR" sz="2400" b="1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16" y="2994066"/>
            <a:ext cx="5376407" cy="3242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621926"/>
            <a:ext cx="3241348" cy="16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2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431" y="248874"/>
            <a:ext cx="10131425" cy="1456267"/>
          </a:xfrm>
        </p:spPr>
        <p:txBody>
          <a:bodyPr/>
          <a:lstStyle/>
          <a:p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Οργανωση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νεου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ταξιδιου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30" y="1391679"/>
            <a:ext cx="8466589" cy="4330510"/>
          </a:xfrm>
        </p:spPr>
      </p:pic>
    </p:spTree>
    <p:extLst>
      <p:ext uri="{BB962C8B-B14F-4D97-AF65-F5344CB8AC3E}">
        <p14:creationId xmlns:p14="http://schemas.microsoft.com/office/powerpoint/2010/main" val="3173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07265"/>
            <a:ext cx="10131425" cy="972312"/>
          </a:xfrm>
        </p:spPr>
        <p:txBody>
          <a:bodyPr>
            <a:normAutofit fontScale="90000"/>
          </a:bodyPr>
          <a:lstStyle/>
          <a:p>
            <a:pPr algn="ctr"/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Σκεψεισ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για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 version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Σχεδιασμοσ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οργανωση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ταξιδιου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704" y="1391730"/>
            <a:ext cx="2716288" cy="4506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462" y="1663531"/>
            <a:ext cx="2716290" cy="4506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34" y="1930767"/>
            <a:ext cx="2733102" cy="4534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418" y="2242963"/>
            <a:ext cx="2710270" cy="44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" y="106681"/>
            <a:ext cx="11548871" cy="688847"/>
          </a:xfrm>
        </p:spPr>
        <p:txBody>
          <a:bodyPr>
            <a:normAutofit/>
          </a:bodyPr>
          <a:lstStyle/>
          <a:p>
            <a:pPr algn="ctr"/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Τι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αλλο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υπαρχει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συμβαινει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κοντα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848792"/>
            <a:ext cx="2877767" cy="4774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00" y="1077392"/>
            <a:ext cx="2893493" cy="4800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693" y="1424864"/>
            <a:ext cx="2870391" cy="4761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484" y="1708328"/>
            <a:ext cx="2854665" cy="4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2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545" y="1"/>
            <a:ext cx="10131425" cy="914400"/>
          </a:xfrm>
        </p:spPr>
        <p:txBody>
          <a:bodyPr/>
          <a:lstStyle/>
          <a:p>
            <a:pPr algn="ctr"/>
            <a:r>
              <a:rPr lang="el-GR" dirty="0" smtClean="0"/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χρησιμα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εργαλεια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5" y="914401"/>
            <a:ext cx="3510512" cy="5823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57" y="914401"/>
            <a:ext cx="3516732" cy="5834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524" y="904082"/>
            <a:ext cx="3510511" cy="58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2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Σας </a:t>
            </a:r>
            <a:r>
              <a:rPr lang="el-GR" sz="3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ευχαριστουμε</a:t>
            </a:r>
            <a:r>
              <a:rPr lang="el-GR" sz="3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sz="32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θερμα</a:t>
            </a:r>
            <a:endParaRPr lang="el-GR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07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656" y="50885"/>
            <a:ext cx="9043290" cy="672315"/>
          </a:xfrm>
        </p:spPr>
        <p:txBody>
          <a:bodyPr/>
          <a:lstStyle/>
          <a:p>
            <a:pPr algn="ctr"/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Τι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θελουν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οι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ταξιδιωτεσ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12534" b="15200"/>
          <a:stretch/>
        </p:blipFill>
        <p:spPr>
          <a:xfrm>
            <a:off x="4099556" y="848195"/>
            <a:ext cx="1918717" cy="2488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032" y="3344943"/>
            <a:ext cx="2296923" cy="1722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979" y="5285138"/>
            <a:ext cx="1813435" cy="1360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01" y="1429119"/>
            <a:ext cx="2125096" cy="1593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1" y="5201246"/>
            <a:ext cx="1879540" cy="1409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5" y="4329826"/>
            <a:ext cx="1967489" cy="1475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970" y="1980144"/>
            <a:ext cx="2158492" cy="1618869"/>
          </a:xfrm>
          <a:prstGeom prst="rect">
            <a:avLst/>
          </a:prstGeom>
        </p:spPr>
      </p:pic>
      <p:sp>
        <p:nvSpPr>
          <p:cNvPr id="15" name="Vertical Scroll 14"/>
          <p:cNvSpPr/>
          <p:nvPr/>
        </p:nvSpPr>
        <p:spPr>
          <a:xfrm>
            <a:off x="109728" y="1042416"/>
            <a:ext cx="3758185" cy="1481328"/>
          </a:xfrm>
          <a:prstGeom prst="verticalScroll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 smtClean="0"/>
              <a:t>Πότε είναι η καλύτερη εποχή για την Ακρόπολη?</a:t>
            </a:r>
          </a:p>
          <a:p>
            <a:pPr algn="ctr"/>
            <a:r>
              <a:rPr lang="el-GR" sz="1600" dirty="0" smtClean="0"/>
              <a:t>Τι άλλα μνημεία πρέπει να </a:t>
            </a:r>
            <a:r>
              <a:rPr lang="el-GR" sz="1600" dirty="0" err="1" smtClean="0"/>
              <a:t>δώ</a:t>
            </a:r>
            <a:r>
              <a:rPr lang="el-GR" sz="1600" dirty="0" smtClean="0"/>
              <a:t>?</a:t>
            </a:r>
          </a:p>
          <a:p>
            <a:pPr algn="ctr"/>
            <a:r>
              <a:rPr lang="el-GR" sz="1600" dirty="0" smtClean="0"/>
              <a:t>Πώς να κλείσω εισιτήρια? </a:t>
            </a:r>
          </a:p>
          <a:p>
            <a:pPr algn="ctr"/>
            <a:r>
              <a:rPr lang="el-GR" sz="1600" dirty="0" smtClean="0"/>
              <a:t>Πότε είναι ανοικτά?</a:t>
            </a:r>
            <a:endParaRPr lang="el-GR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32" y="5166934"/>
            <a:ext cx="1971040" cy="147828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8466396" y="996696"/>
            <a:ext cx="3502591" cy="826673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 smtClean="0"/>
              <a:t>Βουνό ή θάλασσα?</a:t>
            </a:r>
          </a:p>
          <a:p>
            <a:pPr algn="ctr"/>
            <a:r>
              <a:rPr lang="el-GR" sz="1600" dirty="0" smtClean="0"/>
              <a:t>Ποια είναι η </a:t>
            </a:r>
            <a:br>
              <a:rPr lang="el-GR" sz="1600" dirty="0" smtClean="0"/>
            </a:br>
            <a:r>
              <a:rPr lang="el-GR" sz="1600" dirty="0" smtClean="0"/>
              <a:t>καλύτερη εποχή?</a:t>
            </a:r>
            <a:endParaRPr lang="el-GR" sz="1600" dirty="0"/>
          </a:p>
        </p:txBody>
      </p:sp>
      <p:sp>
        <p:nvSpPr>
          <p:cNvPr id="18" name="Cloud Callout 17"/>
          <p:cNvSpPr/>
          <p:nvPr/>
        </p:nvSpPr>
        <p:spPr>
          <a:xfrm>
            <a:off x="7373554" y="3779497"/>
            <a:ext cx="4773168" cy="1199573"/>
          </a:xfrm>
          <a:prstGeom prst="cloudCallou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 smtClean="0"/>
              <a:t>Να κανονίσω με την παρέα μου να πάμε </a:t>
            </a:r>
            <a:r>
              <a:rPr lang="el-GR" sz="1600" dirty="0" err="1" smtClean="0"/>
              <a:t>ιστιοπλοϊα</a:t>
            </a:r>
            <a:r>
              <a:rPr lang="el-GR" sz="1600" dirty="0" smtClean="0"/>
              <a:t>?</a:t>
            </a:r>
          </a:p>
          <a:p>
            <a:pPr algn="ctr"/>
            <a:r>
              <a:rPr lang="el-GR" sz="1600" dirty="0" smtClean="0"/>
              <a:t>Θα είναι ασφαλές? </a:t>
            </a:r>
          </a:p>
          <a:p>
            <a:pPr algn="ctr"/>
            <a:r>
              <a:rPr lang="el-GR" sz="1600" dirty="0" smtClean="0"/>
              <a:t>Πρέπει να ξέρω?</a:t>
            </a:r>
            <a:endParaRPr lang="el-GR" sz="1600" dirty="0"/>
          </a:p>
        </p:txBody>
      </p:sp>
      <p:sp>
        <p:nvSpPr>
          <p:cNvPr id="19" name="Explosion 2 18"/>
          <p:cNvSpPr/>
          <p:nvPr/>
        </p:nvSpPr>
        <p:spPr>
          <a:xfrm>
            <a:off x="-415663" y="2797240"/>
            <a:ext cx="6120695" cy="1668507"/>
          </a:xfrm>
          <a:prstGeom prst="irregularSeal2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dirty="0" smtClean="0"/>
              <a:t>Μπορώ να πάω με τα παιδιά μου να περπατήσουμε στο δάσος?</a:t>
            </a:r>
          </a:p>
          <a:p>
            <a:pPr algn="ctr"/>
            <a:r>
              <a:rPr lang="el-GR" sz="1600" dirty="0" smtClean="0"/>
              <a:t>Πόσο μακριά είναι από την πόλη που βρίσκομαι?</a:t>
            </a:r>
            <a:endParaRPr lang="el-GR" sz="1600" dirty="0"/>
          </a:p>
        </p:txBody>
      </p:sp>
      <p:sp>
        <p:nvSpPr>
          <p:cNvPr id="20" name="Double Wave 19"/>
          <p:cNvSpPr/>
          <p:nvPr/>
        </p:nvSpPr>
        <p:spPr>
          <a:xfrm>
            <a:off x="2743200" y="4398263"/>
            <a:ext cx="2648591" cy="669371"/>
          </a:xfrm>
          <a:prstGeom prst="doubleWave">
            <a:avLst>
              <a:gd name="adj1" fmla="val 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 smtClean="0">
                <a:solidFill>
                  <a:schemeClr val="accent2">
                    <a:lumMod val="75000"/>
                  </a:schemeClr>
                </a:solidFill>
              </a:rPr>
              <a:t>Που είναι ιδανικά για ρομαντικό τριήμερο?</a:t>
            </a:r>
            <a:endParaRPr lang="el-GR" sz="16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Curved Down Ribbon 20"/>
          <p:cNvSpPr/>
          <p:nvPr/>
        </p:nvSpPr>
        <p:spPr>
          <a:xfrm>
            <a:off x="6884243" y="5373703"/>
            <a:ext cx="2576736" cy="1055760"/>
          </a:xfrm>
          <a:prstGeom prst="ellipseRibb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600" i="1" dirty="0" smtClean="0"/>
              <a:t>Που θα </a:t>
            </a:r>
            <a:r>
              <a:rPr lang="el-GR" sz="1600" i="1" dirty="0" err="1" smtClean="0"/>
              <a:t>βρώ</a:t>
            </a:r>
            <a:r>
              <a:rPr lang="el-GR" sz="1600" i="1" dirty="0" smtClean="0"/>
              <a:t> κοντά μου ωραίους μεζέδες?</a:t>
            </a:r>
            <a:endParaRPr lang="el-GR" sz="1600" i="1" dirty="0"/>
          </a:p>
        </p:txBody>
      </p:sp>
    </p:spTree>
    <p:extLst>
      <p:ext uri="{BB962C8B-B14F-4D97-AF65-F5344CB8AC3E}">
        <p14:creationId xmlns:p14="http://schemas.microsoft.com/office/powerpoint/2010/main" val="1820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7042" y="172528"/>
            <a:ext cx="8961707" cy="858743"/>
          </a:xfrm>
        </p:spPr>
        <p:txBody>
          <a:bodyPr>
            <a:normAutofit/>
          </a:bodyPr>
          <a:lstStyle/>
          <a:p>
            <a:pPr algn="ctr"/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Η ΠΡΟΤΕΙΝΟΜΕΝΗ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ΛΥση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031271"/>
            <a:ext cx="6519672" cy="342185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l-GR" sz="2800" dirty="0" smtClean="0"/>
              <a:t>Καινοτόμα, ολοκληρωμένη </a:t>
            </a:r>
          </a:p>
          <a:p>
            <a:pPr marL="457200" lvl="1" indent="0">
              <a:buNone/>
            </a:pPr>
            <a:r>
              <a:rPr lang="el-GR" sz="2800" b="1" dirty="0" smtClean="0"/>
              <a:t>ηλεκτρονική πλατφόρμα</a:t>
            </a:r>
            <a:r>
              <a:rPr lang="el-GR" sz="2800" dirty="0" smtClean="0"/>
              <a:t> </a:t>
            </a:r>
            <a:br>
              <a:rPr lang="el-GR" sz="2800" dirty="0" smtClean="0"/>
            </a:br>
            <a:r>
              <a:rPr lang="el-GR" sz="2800" dirty="0" smtClean="0"/>
              <a:t>(</a:t>
            </a:r>
            <a:r>
              <a:rPr lang="en-US" sz="2800" dirty="0"/>
              <a:t>www </a:t>
            </a:r>
            <a:r>
              <a:rPr lang="el-GR" sz="2800" dirty="0"/>
              <a:t>και </a:t>
            </a:r>
            <a:r>
              <a:rPr lang="en-US" sz="2800" dirty="0"/>
              <a:t>mobile app</a:t>
            </a:r>
            <a:r>
              <a:rPr lang="el-GR" sz="2800" dirty="0"/>
              <a:t>) </a:t>
            </a:r>
            <a:endParaRPr lang="el-GR" sz="2800" dirty="0" smtClean="0"/>
          </a:p>
          <a:p>
            <a:pPr marL="914400" lvl="2" indent="0">
              <a:buNone/>
            </a:pPr>
            <a:r>
              <a:rPr lang="el-GR" sz="2800" dirty="0" smtClean="0"/>
              <a:t>για </a:t>
            </a:r>
            <a:r>
              <a:rPr lang="el-GR" sz="2800" dirty="0"/>
              <a:t>την </a:t>
            </a:r>
            <a:r>
              <a:rPr lang="el-GR" sz="2800" b="1" dirty="0"/>
              <a:t>παροχή εξατομικευμένων τουριστικών εμπειριών</a:t>
            </a:r>
            <a:r>
              <a:rPr lang="el-GR" sz="2800" dirty="0"/>
              <a:t>, με χτίσιμο γύρω από δραστηριότητες και </a:t>
            </a:r>
            <a:r>
              <a:rPr lang="el-GR" sz="2800" dirty="0" smtClean="0"/>
              <a:t>ενδιαφέροντα</a:t>
            </a:r>
            <a:endParaRPr lang="en-US" sz="2800" dirty="0" smtClean="0"/>
          </a:p>
          <a:p>
            <a:pPr marL="0" indent="0">
              <a:spcAft>
                <a:spcPts val="0"/>
              </a:spcAft>
              <a:buNone/>
            </a:pPr>
            <a:endParaRPr lang="el-GR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8282060" y="6242073"/>
            <a:ext cx="3909940" cy="664514"/>
            <a:chOff x="2792785" y="1580984"/>
            <a:chExt cx="5966902" cy="1000637"/>
          </a:xfrm>
        </p:grpSpPr>
        <p:pic>
          <p:nvPicPr>
            <p:cNvPr id="7" name="Picture 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5" y="1580985"/>
              <a:ext cx="4723572" cy="1000636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85" y="1580984"/>
              <a:ext cx="1243331" cy="94503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75" y="1284587"/>
            <a:ext cx="5429393" cy="30588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52144" y="4597475"/>
            <a:ext cx="9586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l-GR" sz="2400" dirty="0" smtClean="0"/>
              <a:t> </a:t>
            </a:r>
            <a:r>
              <a:rPr lang="el-GR" sz="2400" i="1" dirty="0" smtClean="0"/>
              <a:t>Σε </a:t>
            </a:r>
            <a:r>
              <a:rPr lang="el-GR" sz="2400" i="1" dirty="0"/>
              <a:t>πρώτη φάση υλοποίησης του έργου θα δοθεί έμφαση: </a:t>
            </a:r>
            <a:br>
              <a:rPr lang="el-GR" sz="2400" i="1" dirty="0"/>
            </a:br>
            <a:r>
              <a:rPr lang="el-GR" sz="2400" i="1" dirty="0"/>
              <a:t>στην προβολή του </a:t>
            </a:r>
            <a:r>
              <a:rPr lang="el-GR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θαλάσσιου τουρισμού </a:t>
            </a:r>
            <a:r>
              <a:rPr lang="el-GR" sz="2400" b="1" i="1" dirty="0" smtClean="0"/>
              <a:t/>
            </a:r>
            <a:br>
              <a:rPr lang="el-GR" sz="2400" b="1" i="1" dirty="0" smtClean="0"/>
            </a:br>
            <a:r>
              <a:rPr lang="el-GR" sz="2400" i="1" dirty="0" smtClean="0"/>
              <a:t>με όχημα </a:t>
            </a:r>
            <a:r>
              <a:rPr lang="el-GR" sz="2400" b="1" i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την </a:t>
            </a:r>
            <a:r>
              <a:rPr lang="el-GR" sz="24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κρουαζιέρα με ιστιοπλοϊκά σκάφη</a:t>
            </a:r>
            <a:endParaRPr lang="en-US" sz="2400" b="1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074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Που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απευθΥνΟΜΑΣΤΕ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263" y="1593668"/>
            <a:ext cx="5210873" cy="5264331"/>
          </a:xfrm>
        </p:spPr>
        <p:txBody>
          <a:bodyPr>
            <a:normAutofit fontScale="62500" lnSpcReduction="20000"/>
          </a:bodyPr>
          <a:lstStyle/>
          <a:p>
            <a:r>
              <a:rPr lang="el-GR" sz="3600" b="1" dirty="0" smtClean="0"/>
              <a:t>Α</a:t>
            </a:r>
            <a:r>
              <a:rPr lang="el-GR" sz="3600" b="1" dirty="0"/>
              <a:t>. Ταξιδιώτες από όλο τον κόσμο</a:t>
            </a:r>
            <a:endParaRPr lang="el-GR" sz="3600" dirty="0"/>
          </a:p>
          <a:p>
            <a:pPr lvl="1"/>
            <a:r>
              <a:rPr lang="el-GR" sz="2300" dirty="0" smtClean="0"/>
              <a:t>Μεμονωμένα </a:t>
            </a:r>
            <a:r>
              <a:rPr lang="el-GR" sz="2300" dirty="0"/>
              <a:t>άτομα</a:t>
            </a:r>
          </a:p>
          <a:p>
            <a:pPr lvl="1"/>
            <a:r>
              <a:rPr lang="el-GR" sz="2300" dirty="0"/>
              <a:t>Οικογένειες</a:t>
            </a:r>
          </a:p>
          <a:p>
            <a:pPr lvl="1"/>
            <a:r>
              <a:rPr lang="el-GR" sz="2300" dirty="0"/>
              <a:t>Παρέες</a:t>
            </a:r>
          </a:p>
          <a:p>
            <a:pPr lvl="1"/>
            <a:r>
              <a:rPr lang="el-GR" sz="2300" dirty="0"/>
              <a:t>Μέλη συλλόγων</a:t>
            </a:r>
          </a:p>
          <a:p>
            <a:pPr lvl="1"/>
            <a:r>
              <a:rPr lang="el-GR" sz="2300" dirty="0"/>
              <a:t>Επαγγελματικές ομάδες</a:t>
            </a:r>
          </a:p>
          <a:p>
            <a:pPr lvl="1"/>
            <a:r>
              <a:rPr lang="el-GR" sz="2300" dirty="0"/>
              <a:t>Άτομα με ειδικές ανάγκες υγείας, </a:t>
            </a:r>
            <a:r>
              <a:rPr lang="el-GR" sz="2300" dirty="0" smtClean="0"/>
              <a:t>διατροφής</a:t>
            </a:r>
          </a:p>
          <a:p>
            <a:pPr marL="457200" lvl="1" indent="0">
              <a:buNone/>
            </a:pPr>
            <a:endParaRPr lang="el-GR" sz="2300" dirty="0"/>
          </a:p>
          <a:p>
            <a:pPr marL="0" indent="0">
              <a:buNone/>
            </a:pPr>
            <a:r>
              <a:rPr lang="el-GR" sz="2600" dirty="0"/>
              <a:t>Που ενδιαφέρονται κύρια για θαλάσσιο, πολιτιστικό,  εναλλακτικό τουρισμό και </a:t>
            </a:r>
          </a:p>
          <a:p>
            <a:pPr marL="0" indent="0">
              <a:buNone/>
            </a:pPr>
            <a:r>
              <a:rPr lang="el-GR" sz="2600" dirty="0"/>
              <a:t>είτε οργανώνουν το ταξίδι / διακοπές / μικρές αποδράσεις τους μόνοι τους ή μέσω πρακτορείων ή μέσω κάποιου συλλόγου</a:t>
            </a:r>
          </a:p>
          <a:p>
            <a:r>
              <a:rPr lang="el-GR" dirty="0"/>
              <a:t> </a:t>
            </a:r>
          </a:p>
          <a:p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4" y="2065867"/>
            <a:ext cx="4995332" cy="3649133"/>
          </a:xfrm>
        </p:spPr>
        <p:txBody>
          <a:bodyPr>
            <a:normAutofit fontScale="62500" lnSpcReduction="20000"/>
          </a:bodyPr>
          <a:lstStyle/>
          <a:p>
            <a:r>
              <a:rPr lang="el-GR" sz="3600" b="1" dirty="0"/>
              <a:t>Β. </a:t>
            </a:r>
            <a:r>
              <a:rPr lang="el-GR" sz="3600" b="1" dirty="0" err="1" smtClean="0"/>
              <a:t>Πάροχοι</a:t>
            </a:r>
            <a:r>
              <a:rPr lang="el-GR" sz="3600" b="1" dirty="0" smtClean="0"/>
              <a:t> τουριστικών υπηρεσιών</a:t>
            </a:r>
            <a:endParaRPr lang="el-GR" dirty="0"/>
          </a:p>
          <a:p>
            <a:pPr lvl="1"/>
            <a:r>
              <a:rPr lang="el-GR" sz="2400" dirty="0"/>
              <a:t>Δήμοι, τοπικές κοινότητες</a:t>
            </a:r>
          </a:p>
          <a:p>
            <a:pPr lvl="1"/>
            <a:r>
              <a:rPr lang="el-GR" sz="2400" dirty="0"/>
              <a:t>Λιμενικές αρχές</a:t>
            </a:r>
          </a:p>
          <a:p>
            <a:pPr lvl="1"/>
            <a:r>
              <a:rPr lang="el-GR" sz="2400" dirty="0" smtClean="0"/>
              <a:t>Διαχειριστές </a:t>
            </a:r>
            <a:r>
              <a:rPr lang="el-GR" sz="2400" dirty="0" err="1"/>
              <a:t>μαρινών</a:t>
            </a:r>
            <a:r>
              <a:rPr lang="el-GR" sz="2400" dirty="0"/>
              <a:t> και λιμανιών</a:t>
            </a:r>
          </a:p>
          <a:p>
            <a:pPr lvl="1"/>
            <a:r>
              <a:rPr lang="el-GR" sz="2400" dirty="0"/>
              <a:t>Εταιρίες ενοικίασης σκαφών</a:t>
            </a:r>
          </a:p>
          <a:p>
            <a:pPr lvl="1"/>
            <a:r>
              <a:rPr lang="el-GR" sz="2400" dirty="0"/>
              <a:t>Διοργανωτές εκδηλώσεων</a:t>
            </a:r>
          </a:p>
          <a:p>
            <a:pPr lvl="1"/>
            <a:r>
              <a:rPr lang="el-GR" sz="2400" dirty="0"/>
              <a:t>Ειδικοί επαγγελματίες του χώρου (ιστιοπλόοι, ναυτικοί, ξεναγοί, κλπ)</a:t>
            </a:r>
          </a:p>
          <a:p>
            <a:pPr lvl="1"/>
            <a:r>
              <a:rPr lang="el-GR" sz="2400" dirty="0"/>
              <a:t>Ναυτιλιακές επιχειρήσεις</a:t>
            </a:r>
          </a:p>
          <a:p>
            <a:pPr lvl="1"/>
            <a:r>
              <a:rPr lang="el-GR" sz="2400" dirty="0"/>
              <a:t>Ξενοδοχεία, χώροι </a:t>
            </a:r>
            <a:r>
              <a:rPr lang="el-GR" sz="2400" dirty="0" err="1"/>
              <a:t>καφεστιάσης</a:t>
            </a:r>
            <a:r>
              <a:rPr lang="el-GR" sz="2400" dirty="0"/>
              <a:t>, κλπ...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757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"/>
            <a:ext cx="10131425" cy="979714"/>
          </a:xfrm>
        </p:spPr>
        <p:txBody>
          <a:bodyPr>
            <a:normAutofit/>
          </a:bodyPr>
          <a:lstStyle/>
          <a:p>
            <a:pPr algn="ctr"/>
            <a:r>
              <a:rPr lang="el-G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Τι </a:t>
            </a:r>
            <a:r>
              <a:rPr lang="el-GR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προσφερουμε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4545" y="861906"/>
            <a:ext cx="4995334" cy="5839340"/>
          </a:xfrm>
        </p:spPr>
        <p:txBody>
          <a:bodyPr>
            <a:normAutofit fontScale="62500" lnSpcReduction="20000"/>
          </a:bodyPr>
          <a:lstStyle/>
          <a:p>
            <a:r>
              <a:rPr lang="el-GR" sz="5100" b="1" dirty="0"/>
              <a:t>Α. Για τους ταξιδιώτες</a:t>
            </a:r>
            <a:endParaRPr lang="el-GR" sz="5100" dirty="0"/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Ερωτηματολόγια για ταξιδιωτικό προφίλ</a:t>
            </a:r>
            <a:endParaRPr lang="el-GR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Εξατομικευμένες προτάσεις σύμφωνα με τα ενδιαφέροντα, ανάγκες χρήστη</a:t>
            </a:r>
            <a:endParaRPr lang="el-GR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Εργαλεία </a:t>
            </a: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τόσο για την οργάνωση όσο και κατά τη διάρκεια του ταξιδιού</a:t>
            </a:r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Δυνατότητα για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online </a:t>
            </a: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κράτηση – πληρωμή δραστηριότητας - ταξιδιού</a:t>
            </a:r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Αξιολόγηση </a:t>
            </a: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και έμπνευση και από άλλους χρήστες</a:t>
            </a:r>
          </a:p>
          <a:p>
            <a:pPr lvl="1">
              <a:lnSpc>
                <a:spcPct val="150000"/>
              </a:lnSpc>
            </a:pPr>
            <a:r>
              <a:rPr lang="el-GR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Εξασφάλιση ποιότητας δραστηριοτήτων και άλλων τουριστικών παροχών</a:t>
            </a:r>
          </a:p>
          <a:p>
            <a:pPr lvl="1">
              <a:lnSpc>
                <a:spcPct val="150000"/>
              </a:lnSpc>
            </a:pPr>
            <a:r>
              <a:rPr lang="el-GR" sz="2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Ηλεκτρονική κάρτα </a:t>
            </a:r>
            <a:r>
              <a:rPr lang="el-GR" sz="2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πόντων επιβράβευσης</a:t>
            </a:r>
            <a:endParaRPr lang="el-GR" sz="2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/>
            <a:endParaRPr lang="el-GR" dirty="0"/>
          </a:p>
          <a:p>
            <a:endParaRPr lang="el-G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9486" y="861906"/>
            <a:ext cx="4995332" cy="3649133"/>
          </a:xfrm>
        </p:spPr>
        <p:txBody>
          <a:bodyPr anchor="t">
            <a:normAutofit fontScale="62500" lnSpcReduction="20000"/>
          </a:bodyPr>
          <a:lstStyle/>
          <a:p>
            <a:r>
              <a:rPr lang="el-GR" sz="5100" b="1" dirty="0"/>
              <a:t>Β. Για τους </a:t>
            </a:r>
            <a:r>
              <a:rPr lang="el-GR" sz="5100" b="1" dirty="0" err="1"/>
              <a:t>παρόχους</a:t>
            </a:r>
            <a:endParaRPr lang="el-GR" sz="5100" b="1" dirty="0"/>
          </a:p>
          <a:p>
            <a:pPr lvl="1">
              <a:lnSpc>
                <a:spcPct val="150000"/>
              </a:lnSpc>
            </a:pP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Δυνατότητα 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για 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on-line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καταχώρηση </a:t>
            </a:r>
            <a:r>
              <a:rPr lang="en-US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διαθέσιμων θέσεων προγραμματισμένης δραστηριότητας</a:t>
            </a:r>
            <a:endParaRPr lang="el-GR" sz="2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Δυνατότητα 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ιστορικού κρατήσεων που 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έχουν γίνει μέσω της πλατφόρμας </a:t>
            </a:r>
          </a:p>
          <a:p>
            <a:pPr lvl="1">
              <a:lnSpc>
                <a:spcPct val="150000"/>
              </a:lnSpc>
            </a:pP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Δυνατότητα διαφημιστικής προβολής και προσέλκυσης νέων </a:t>
            </a: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ενδιαφερομένων</a:t>
            </a:r>
          </a:p>
          <a:p>
            <a:pPr lvl="1">
              <a:lnSpc>
                <a:spcPct val="150000"/>
              </a:lnSpc>
            </a:pPr>
            <a:r>
              <a:rPr lang="el-GR" sz="2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Ηλεκτρονική κάρτα πόντων </a:t>
            </a:r>
            <a:r>
              <a:rPr lang="el-GR" sz="21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επιβράβευσης</a:t>
            </a:r>
          </a:p>
          <a:p>
            <a:pPr lvl="1">
              <a:lnSpc>
                <a:spcPct val="150000"/>
              </a:lnSpc>
            </a:pPr>
            <a:r>
              <a:rPr lang="el-GR" sz="21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Παροχή χρήσιμων στατιστικών στοιχείων για άλλη χρήση</a:t>
            </a:r>
            <a:endParaRPr lang="el-GR" sz="2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l-GR" sz="2600" i="1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318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91" y="298394"/>
            <a:ext cx="10131425" cy="1456267"/>
          </a:xfrm>
        </p:spPr>
        <p:txBody>
          <a:bodyPr/>
          <a:lstStyle/>
          <a:p>
            <a:pPr algn="ctr"/>
            <a:r>
              <a:rPr lang="el-GR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Το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επιχειρησιακΟ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μοντΕλο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904" y="1869802"/>
            <a:ext cx="5486400" cy="4770407"/>
          </a:xfrm>
        </p:spPr>
        <p:txBody>
          <a:bodyPr>
            <a:noAutofit/>
          </a:bodyPr>
          <a:lstStyle/>
          <a:p>
            <a:r>
              <a:rPr lang="el-GR" sz="2800" dirty="0" smtClean="0"/>
              <a:t>Μ</a:t>
            </a:r>
            <a:r>
              <a:rPr lang="en-US" sz="2800" dirty="0" err="1" smtClean="0"/>
              <a:t>obile</a:t>
            </a:r>
            <a:r>
              <a:rPr lang="en-US" sz="2800" dirty="0" smtClean="0"/>
              <a:t> </a:t>
            </a:r>
            <a:r>
              <a:rPr lang="el-GR" sz="2800" dirty="0" smtClean="0"/>
              <a:t>εφαρμογή</a:t>
            </a:r>
          </a:p>
          <a:p>
            <a:pPr lvl="1"/>
            <a:r>
              <a:rPr lang="el-GR" sz="2400" dirty="0" smtClean="0"/>
              <a:t>Ταξιδιώτες</a:t>
            </a:r>
          </a:p>
          <a:p>
            <a:pPr lvl="2"/>
            <a:r>
              <a:rPr lang="el-GR" sz="2000" dirty="0" smtClean="0"/>
              <a:t>Σχεδιάζουν ταξίδι</a:t>
            </a:r>
          </a:p>
          <a:p>
            <a:pPr lvl="2"/>
            <a:r>
              <a:rPr lang="el-GR" sz="2000" dirty="0" smtClean="0"/>
              <a:t>Βρίσκονται σε περιοχή και αναζητούν επιπλέον δραστηριότητες</a:t>
            </a:r>
          </a:p>
          <a:p>
            <a:pPr lvl="2"/>
            <a:r>
              <a:rPr lang="el-GR" sz="2000" dirty="0" smtClean="0"/>
              <a:t>Κλείνουν εισιτήρια / θέση / δωμάτιο / μεταφορά</a:t>
            </a:r>
          </a:p>
          <a:p>
            <a:pPr lvl="2"/>
            <a:endParaRPr lang="el-GR" sz="2000" dirty="0"/>
          </a:p>
          <a:p>
            <a:pPr marL="914400" lvl="2" indent="0">
              <a:buNone/>
            </a:pPr>
            <a:r>
              <a:rPr lang="el-GR" sz="2000" dirty="0" smtClean="0"/>
              <a:t>Δωρεάν οι υπηρεσίες</a:t>
            </a:r>
            <a:r>
              <a:rPr lang="el-GR" sz="2000" dirty="0"/>
              <a:t> </a:t>
            </a:r>
            <a:r>
              <a:rPr lang="el-GR" sz="2000" dirty="0" smtClean="0"/>
              <a:t/>
            </a:r>
            <a:br>
              <a:rPr lang="el-GR" sz="2000" dirty="0" smtClean="0"/>
            </a:br>
            <a:r>
              <a:rPr lang="el-GR" sz="2000" dirty="0" smtClean="0"/>
              <a:t>(αναζήτηση, κράτηση)</a:t>
            </a:r>
            <a:br>
              <a:rPr lang="el-GR" sz="2000" dirty="0" smtClean="0"/>
            </a:br>
            <a:r>
              <a:rPr lang="el-GR" sz="2000" dirty="0" smtClean="0"/>
              <a:t>για τους ταξιδιώτες </a:t>
            </a:r>
            <a:br>
              <a:rPr lang="el-GR" sz="2000" dirty="0" smtClean="0"/>
            </a:br>
            <a:r>
              <a:rPr lang="el-GR" sz="2000" dirty="0" smtClean="0"/>
              <a:t>	εκτός αν ζητείται ταξίδι ειδικών 	προδιαγραφών (ειδική συνδρομή)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9313" y="1754661"/>
            <a:ext cx="5097913" cy="44914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l-GR" sz="2400" dirty="0" smtClean="0"/>
          </a:p>
          <a:p>
            <a:r>
              <a:rPr lang="en-US" sz="3300" dirty="0" smtClean="0"/>
              <a:t>www</a:t>
            </a:r>
          </a:p>
          <a:p>
            <a:pPr lvl="1"/>
            <a:r>
              <a:rPr lang="el-GR" sz="2800" dirty="0" err="1"/>
              <a:t>Πάροχοι</a:t>
            </a:r>
            <a:r>
              <a:rPr lang="el-GR" sz="2800" dirty="0"/>
              <a:t> εμπειριών και συναφών τουριστικών </a:t>
            </a:r>
            <a:r>
              <a:rPr lang="el-GR" sz="2800" dirty="0" smtClean="0"/>
              <a:t>δραστηριοτήτων</a:t>
            </a:r>
            <a:endParaRPr lang="en-US" sz="2800" dirty="0" smtClean="0"/>
          </a:p>
          <a:p>
            <a:pPr marL="914400" lvl="2" indent="0">
              <a:buNone/>
            </a:pPr>
            <a:r>
              <a:rPr lang="el-GR" sz="2200" dirty="0"/>
              <a:t> </a:t>
            </a:r>
            <a:r>
              <a:rPr lang="el-GR" sz="2400" dirty="0" smtClean="0"/>
              <a:t>και</a:t>
            </a:r>
            <a:endParaRPr lang="el-GR" sz="2400" dirty="0"/>
          </a:p>
          <a:p>
            <a:pPr lvl="3"/>
            <a:r>
              <a:rPr lang="el-GR" sz="2400" dirty="0" smtClean="0"/>
              <a:t>Ταξιδιώτες</a:t>
            </a:r>
            <a:endParaRPr lang="el-GR" sz="2400" dirty="0"/>
          </a:p>
          <a:p>
            <a:pPr lvl="3"/>
            <a:r>
              <a:rPr lang="el-GR" sz="2400" dirty="0" smtClean="0"/>
              <a:t>Διαχειριστές</a:t>
            </a:r>
          </a:p>
          <a:p>
            <a:pPr lvl="1"/>
            <a:endParaRPr lang="el-GR" sz="2400" dirty="0"/>
          </a:p>
          <a:p>
            <a:pPr marL="457200" lvl="1" indent="0">
              <a:buNone/>
            </a:pPr>
            <a:endParaRPr lang="el-GR" sz="2400" dirty="0"/>
          </a:p>
          <a:p>
            <a:pPr marL="457200" lvl="1" indent="0">
              <a:buNone/>
            </a:pPr>
            <a:r>
              <a:rPr lang="el-GR" sz="2400" dirty="0" smtClean="0"/>
              <a:t>Μόνο προμήθειες από τους συνεργαζόμενους </a:t>
            </a:r>
            <a:r>
              <a:rPr lang="el-GR" sz="2400" dirty="0" err="1" smtClean="0"/>
              <a:t>παρόχους</a:t>
            </a:r>
            <a:r>
              <a:rPr lang="el-GR" sz="2400" dirty="0" smtClean="0"/>
              <a:t> όταν γίνεται κράτηση δραστηριοτήτων (όχι συνδρομή)</a:t>
            </a:r>
          </a:p>
          <a:p>
            <a:pPr lvl="1"/>
            <a:endParaRPr lang="el-GR" dirty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282060" y="6242073"/>
            <a:ext cx="3909940" cy="664514"/>
            <a:chOff x="2792785" y="1580984"/>
            <a:chExt cx="5966902" cy="1000637"/>
          </a:xfrm>
        </p:grpSpPr>
        <p:pic>
          <p:nvPicPr>
            <p:cNvPr id="9" name="Picture 8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5" y="1580985"/>
              <a:ext cx="4723572" cy="1000636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85" y="1580984"/>
              <a:ext cx="1243331" cy="945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87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smtClean="0"/>
              <a:t>	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Η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αγορ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 smtClean="0"/>
              <a:t>Εισερχόμενος τουρισμός με προορισμό </a:t>
            </a:r>
            <a:r>
              <a:rPr lang="el-GR" sz="2400" b="1" dirty="0" smtClean="0"/>
              <a:t>Ελλάδα</a:t>
            </a:r>
          </a:p>
          <a:p>
            <a:r>
              <a:rPr lang="el-GR" sz="2400" dirty="0" smtClean="0"/>
              <a:t>Στοιχεία αγοράς με βάση μελέτες:</a:t>
            </a:r>
          </a:p>
          <a:p>
            <a:pPr lvl="1"/>
            <a:r>
              <a:rPr lang="el-GR" sz="2000" b="1" dirty="0" smtClean="0"/>
              <a:t>Πάνω από 20 </a:t>
            </a:r>
            <a:r>
              <a:rPr lang="el-GR" sz="2000" b="1" dirty="0" smtClean="0"/>
              <a:t>εκατομμύρια </a:t>
            </a:r>
            <a:r>
              <a:rPr lang="el-GR" sz="2000" b="1" dirty="0" smtClean="0"/>
              <a:t>τουρίστες</a:t>
            </a:r>
            <a:r>
              <a:rPr lang="el-GR" sz="2000" dirty="0" smtClean="0"/>
              <a:t> σε ετήσια βάση</a:t>
            </a:r>
          </a:p>
          <a:p>
            <a:pPr lvl="1"/>
            <a:r>
              <a:rPr lang="el-GR" sz="2000" b="1" dirty="0" smtClean="0"/>
              <a:t>40 </a:t>
            </a:r>
            <a:r>
              <a:rPr lang="el-GR" sz="2000" b="1" dirty="0" err="1" smtClean="0"/>
              <a:t>δισ</a:t>
            </a:r>
            <a:r>
              <a:rPr lang="el-GR" sz="2000" b="1" dirty="0" smtClean="0"/>
              <a:t>  € τζίρος </a:t>
            </a:r>
          </a:p>
          <a:p>
            <a:pPr lvl="1"/>
            <a:endParaRPr lang="el-GR" sz="2000" dirty="0"/>
          </a:p>
          <a:p>
            <a:r>
              <a:rPr lang="el-GR" sz="2400" dirty="0" smtClean="0"/>
              <a:t>Δυνατότητα αύξησης μεγέθους αγοράς  με προσέλκυση περισσότερων επισκεπτών και από άλλες χώρες όπως ΗΠΑ, Αυστραλία, Κίνα, Ινδία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8282060" y="6242073"/>
            <a:ext cx="3909940" cy="664514"/>
            <a:chOff x="2792785" y="1580984"/>
            <a:chExt cx="5966902" cy="1000637"/>
          </a:xfrm>
        </p:grpSpPr>
        <p:pic>
          <p:nvPicPr>
            <p:cNvPr id="8" name="Picture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15" y="1580985"/>
              <a:ext cx="4723572" cy="1000636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785" y="1580984"/>
              <a:ext cx="1243331" cy="945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3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6778"/>
            <a:ext cx="10131425" cy="1456267"/>
          </a:xfrm>
        </p:spPr>
        <p:txBody>
          <a:bodyPr/>
          <a:lstStyle/>
          <a:p>
            <a:pPr algn="ctr"/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Βασικη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οθονη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εφαρμογησ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96" y="1473045"/>
            <a:ext cx="8384629" cy="4190131"/>
          </a:xfrm>
        </p:spPr>
      </p:pic>
    </p:spTree>
    <p:extLst>
      <p:ext uri="{BB962C8B-B14F-4D97-AF65-F5344CB8AC3E}">
        <p14:creationId xmlns:p14="http://schemas.microsoft.com/office/powerpoint/2010/main" val="22111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637" y="0"/>
            <a:ext cx="10131425" cy="1456267"/>
          </a:xfrm>
        </p:spPr>
        <p:txBody>
          <a:bodyPr/>
          <a:lstStyle/>
          <a:p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Διαδραστικο</a:t>
            </a:r>
            <a:r>
              <a:rPr lang="el-GR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l-GR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ερωτηματολογιο</a:t>
            </a:r>
            <a:endParaRPr lang="el-GR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92" y="1086706"/>
            <a:ext cx="5337802" cy="270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82" y="3877601"/>
            <a:ext cx="5348771" cy="270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95" y="3816990"/>
            <a:ext cx="4416507" cy="2716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52" y="3950412"/>
            <a:ext cx="4576947" cy="2266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8" y="1061807"/>
            <a:ext cx="5357281" cy="27053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64" y="1036907"/>
            <a:ext cx="5427677" cy="27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CelestialV0">
  <a:themeElements>
    <a:clrScheme name="Celestia-Verified3-R1b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-Verified3-R1b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DCelestialV0" id="{C7E75C57-533A-4640-AF3C-318908F4E608}" vid="{79BA232A-261D-43B7-8AA8-078050F0DB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HDCelestialV0</Template>
  <TotalTime>969</TotalTime>
  <Words>434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Wingdings</vt:lpstr>
      <vt:lpstr>HDCelestialV0</vt:lpstr>
      <vt:lpstr>PowerPoint Presentation</vt:lpstr>
      <vt:lpstr>Τι θελουν οι ταξιδιωτεσ?</vt:lpstr>
      <vt:lpstr>Η ΠΡΟΤΕΙΝΟΜΕΝΗ ΛΥση</vt:lpstr>
      <vt:lpstr>Που απευθΥνΟΜΑΣΤΕ</vt:lpstr>
      <vt:lpstr>Τι προσφερουμε</vt:lpstr>
      <vt:lpstr>Το επιχειρησιακΟ μοντΕλο</vt:lpstr>
      <vt:lpstr> Η αγορa</vt:lpstr>
      <vt:lpstr>Βασικη οθονη web εφαρμογησ</vt:lpstr>
      <vt:lpstr>Διαδραστικο ερωτηματολογιο</vt:lpstr>
      <vt:lpstr>Οργανωση νεου ταξιδιου</vt:lpstr>
      <vt:lpstr>Σκεψεισ για mobile version Σχεδιασμοσ / οργανωση ταξιδιου</vt:lpstr>
      <vt:lpstr>Τι αλλο υπαρχει / συμβαινει κοντα?</vt:lpstr>
      <vt:lpstr> χρησιμα εργαλεια</vt:lpstr>
      <vt:lpstr>Σας ευχαριστουμε θερμα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Giannis Kroustis</dc:creator>
  <cp:lastModifiedBy>Μαρία Κουρούνη</cp:lastModifiedBy>
  <cp:revision>102</cp:revision>
  <dcterms:created xsi:type="dcterms:W3CDTF">2014-12-02T00:31:43Z</dcterms:created>
  <dcterms:modified xsi:type="dcterms:W3CDTF">2015-10-18T15:46:27Z</dcterms:modified>
</cp:coreProperties>
</file>